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56" r:id="rId2"/>
    <p:sldId id="257" r:id="rId3"/>
    <p:sldId id="258" r:id="rId4"/>
    <p:sldId id="260" r:id="rId5"/>
    <p:sldId id="269" r:id="rId6"/>
    <p:sldId id="259" r:id="rId7"/>
    <p:sldId id="262" r:id="rId8"/>
    <p:sldId id="266" r:id="rId9"/>
    <p:sldId id="267" r:id="rId10"/>
    <p:sldId id="271" r:id="rId11"/>
    <p:sldId id="265" r:id="rId12"/>
    <p:sldId id="270" r:id="rId13"/>
    <p:sldId id="264" r:id="rId14"/>
    <p:sldId id="268" r:id="rId15"/>
    <p:sldId id="272" r:id="rId16"/>
    <p:sldId id="273" r:id="rId17"/>
    <p:sldId id="276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/>
    <p:restoredTop sz="94554"/>
  </p:normalViewPr>
  <p:slideViewPr>
    <p:cSldViewPr snapToGrid="0" snapToObjects="1">
      <p:cViewPr varScale="1">
        <p:scale>
          <a:sx n="81" d="100"/>
          <a:sy n="81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1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3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1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2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1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5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9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1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7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E6AED-B6EA-594A-B4EE-A4CBC117B5C6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D8C38-0EBA-3345-BCF3-BF553721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3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2RSSSJw81I" TargetMode="External"/><Relationship Id="rId3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6290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Development of a Simulated Star Field to Confirm Operation of Hexapod Resolution Enhancement System (HERESY)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75" y="2804043"/>
            <a:ext cx="6027084" cy="198311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ASU/NASA Space Grant</a:t>
            </a:r>
          </a:p>
          <a:p>
            <a:r>
              <a:rPr lang="en-US" dirty="0" smtClean="0"/>
              <a:t>Intern: Ravi Prathipati</a:t>
            </a:r>
          </a:p>
          <a:p>
            <a:r>
              <a:rPr lang="en-US" dirty="0" smtClean="0"/>
              <a:t>Mentors: Paul Scowen</a:t>
            </a:r>
            <a:r>
              <a:rPr lang="en-US" dirty="0"/>
              <a:t> </a:t>
            </a:r>
            <a:r>
              <a:rPr lang="en-US" dirty="0" smtClean="0"/>
              <a:t>&amp; Alex Miller</a:t>
            </a:r>
          </a:p>
          <a:p>
            <a:endParaRPr lang="en-US" dirty="0"/>
          </a:p>
        </p:txBody>
      </p:sp>
      <p:pic>
        <p:nvPicPr>
          <p:cNvPr id="1026" name="Picture 2" descr="https://lh5.googleusercontent.com/b9_T-OSOY5WSm6T6tmIStDkV9abdkFFHOsrGv6Ahy8ur0TFhYGWyYd96Z1384ccmMtT_8by1i8PE0Im99d-Vs_yYcnEsBVHdtuqjGCEOoRb-Aznezx140DfOALEQQ0JaaKOcN72E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468382"/>
            <a:ext cx="2200275" cy="9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7862"/>
            <a:ext cx="12192000" cy="1190138"/>
          </a:xfrm>
          <a:prstGeom prst="rect">
            <a:avLst/>
          </a:prstGeom>
        </p:spPr>
      </p:pic>
      <p:pic>
        <p:nvPicPr>
          <p:cNvPr id="1030" name="Picture 6" descr="https://lh3.googleusercontent.com/YPni02rbnRzGVqRxGz_jSGLkdHTb9SzUW8gm5M8tuzBXW6QlA8or8oanBvFg2mxr1NiBTW3_Bb1F1youL6zabOeVYtbPCNixgVkOHBP7mEAidwmUQtBHYYyblo86aZQ55Q7DI37F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306" y="2499731"/>
            <a:ext cx="1957388" cy="292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07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6" y="294373"/>
            <a:ext cx="3215733" cy="30029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36" y="294373"/>
            <a:ext cx="3160113" cy="3018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6"/>
          <a:stretch/>
        </p:blipFill>
        <p:spPr>
          <a:xfrm>
            <a:off x="5014824" y="1795836"/>
            <a:ext cx="3644056" cy="3627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5" y="3399851"/>
            <a:ext cx="3215733" cy="3049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1"/>
          <a:stretch/>
        </p:blipFill>
        <p:spPr>
          <a:xfrm>
            <a:off x="8816536" y="3297301"/>
            <a:ext cx="3160113" cy="315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8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4068"/>
          </a:xfrm>
        </p:spPr>
        <p:txBody>
          <a:bodyPr/>
          <a:lstStyle/>
          <a:p>
            <a:pPr algn="ctr"/>
            <a:r>
              <a:rPr lang="en-US" dirty="0" smtClean="0"/>
              <a:t>Future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5" y="1229194"/>
            <a:ext cx="3440243" cy="45869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8" y="1229194"/>
            <a:ext cx="3305330" cy="4407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1213" y="2818150"/>
            <a:ext cx="42720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Left: 61” Telescope at Mt. Bigelow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Right: Future Plans for adding star trackers to existing PCB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6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 smtClean="0"/>
              <a:t>Bernasconi</a:t>
            </a:r>
            <a:r>
              <a:rPr lang="en-US" sz="1800" dirty="0"/>
              <a:t>, P. N. "The Stratospheric Terahertz Observatory." John Hopkins APL</a:t>
            </a:r>
          </a:p>
          <a:p>
            <a:r>
              <a:rPr lang="en-US" sz="1800" dirty="0"/>
              <a:t>Technical Digest 28.3 (2010): 238-39. Web.</a:t>
            </a:r>
          </a:p>
          <a:p>
            <a:r>
              <a:rPr lang="en-US" sz="1800" dirty="0" smtClean="0"/>
              <a:t>"</a:t>
            </a:r>
            <a:r>
              <a:rPr lang="en-US" sz="1800" dirty="0"/>
              <a:t>H-811 6-Axis Miniature Hexapod." PI Motion and Positioning. PI, </a:t>
            </a:r>
            <a:r>
              <a:rPr lang="en-US" sz="1800" dirty="0" err="1"/>
              <a:t>n.d.</a:t>
            </a:r>
            <a:r>
              <a:rPr lang="en-US" sz="1800" dirty="0"/>
              <a:t> Web.</a:t>
            </a:r>
          </a:p>
          <a:p>
            <a:r>
              <a:rPr lang="en-US" sz="1800" i="1" dirty="0" err="1"/>
              <a:t>NSF.gov</a:t>
            </a:r>
            <a:r>
              <a:rPr lang="en-US" sz="1800" i="1" dirty="0"/>
              <a:t>, WHT Durham Univ</a:t>
            </a:r>
            <a:r>
              <a:rPr lang="en-US" sz="1800" i="1" dirty="0" smtClean="0"/>
              <a:t>.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Acknowledgements</a:t>
            </a:r>
          </a:p>
          <a:p>
            <a:r>
              <a:rPr lang="en-US" dirty="0" smtClean="0"/>
              <a:t>Dr. Paul Scowen, ASU/NASA Space Grant, Alex Miller, Rhonda Holton and Ronnie Ramirez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6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80893"/>
          </a:xfrm>
        </p:spPr>
        <p:txBody>
          <a:bodyPr/>
          <a:lstStyle/>
          <a:p>
            <a:r>
              <a:rPr lang="en-US" dirty="0" smtClean="0"/>
              <a:t>Any Questions?</a:t>
            </a:r>
          </a:p>
          <a:p>
            <a:endParaRPr lang="en-US" dirty="0"/>
          </a:p>
          <a:p>
            <a:r>
              <a:rPr lang="en-US" dirty="0" smtClean="0"/>
              <a:t>For more information about LASI: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www.youtube.com/watch?v=B2RSSSJw81I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7862"/>
            <a:ext cx="12192000" cy="11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4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74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Images from Star Field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1167152"/>
            <a:ext cx="3523130" cy="5505600"/>
          </a:xfrm>
        </p:spPr>
      </p:pic>
      <p:sp>
        <p:nvSpPr>
          <p:cNvPr id="5" name="TextBox 4"/>
          <p:cNvSpPr txBox="1"/>
          <p:nvPr/>
        </p:nvSpPr>
        <p:spPr>
          <a:xfrm>
            <a:off x="4652682" y="1999128"/>
            <a:ext cx="64545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top is a 60 </a:t>
            </a:r>
            <a:r>
              <a:rPr lang="en-US" dirty="0"/>
              <a:t>second exposure of the incandescent bulb while all stages were </a:t>
            </a:r>
            <a:r>
              <a:rPr lang="en-US" dirty="0" smtClean="0"/>
              <a:t>stationary</a:t>
            </a:r>
            <a:r>
              <a:rPr lang="en-US" dirty="0"/>
              <a:t>,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middle image is an exposure </a:t>
            </a:r>
            <a:r>
              <a:rPr lang="en-US" dirty="0"/>
              <a:t>while only the target stages were driven with the STO </a:t>
            </a:r>
            <a:r>
              <a:rPr lang="en-US" dirty="0" smtClean="0"/>
              <a:t>jitter </a:t>
            </a:r>
            <a:r>
              <a:rPr lang="en-US" dirty="0"/>
              <a:t>resulting in a blurred image,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bottom </a:t>
            </a:r>
            <a:r>
              <a:rPr lang="en-US" dirty="0"/>
              <a:t>exposure while the target stages were </a:t>
            </a:r>
            <a:r>
              <a:rPr lang="en-US" dirty="0" smtClean="0"/>
              <a:t>again </a:t>
            </a:r>
            <a:r>
              <a:rPr lang="en-US" dirty="0"/>
              <a:t>driven with the jitter signal and this time tracked by the hexapod. Hexapod </a:t>
            </a:r>
            <a:r>
              <a:rPr lang="en-US" dirty="0" smtClean="0"/>
              <a:t>tracking </a:t>
            </a:r>
            <a:r>
              <a:rPr lang="en-US" dirty="0"/>
              <a:t>allowed structural information from the image to be preserved.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34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G_3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9" y="1092993"/>
            <a:ext cx="6229351" cy="467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1JaNaNJRvxJ3w_xnWVdLJosMr7fwqI9wytbU96Kc2iZCmOvhlmPbmkoekKw11Jh6srNiSpm2Hbk3SxxcFZP7qziDPsgbj5UGiTzamjnRox1ZBOPv-ZxsplS9a_zG9wI3wsDjsQzk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8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6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4.googleusercontent.com/oRr7Z5HzgsS2JMeElOc-sLPKw03bgi7wz3sBAGF5inGLqxBOArU3qMtys_amKne64AuNHVAnwaBjSpS-gbQ9mitnObH5dQQddJnxNa-RsXd2k-AKvSIyRSO8uoNzunasWOrVg7rpD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2" y="225425"/>
            <a:ext cx="6544698" cy="626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35462" y="1545021"/>
            <a:ext cx="2081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USAF Imaging Target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864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103179" cy="3518885"/>
          </a:xfrm>
        </p:spPr>
        <p:txBody>
          <a:bodyPr/>
          <a:lstStyle/>
          <a:p>
            <a:pPr fontAlgn="base"/>
            <a:r>
              <a:rPr lang="en-US" dirty="0" err="1"/>
              <a:t>UCryo</a:t>
            </a:r>
            <a:r>
              <a:rPr lang="en-US" dirty="0"/>
              <a:t> providing vacuum feed-through solution for hexapod</a:t>
            </a:r>
          </a:p>
          <a:p>
            <a:pPr lvl="1" fontAlgn="base"/>
            <a:r>
              <a:rPr lang="en-US" dirty="0"/>
              <a:t>Added benefit of </a:t>
            </a:r>
            <a:r>
              <a:rPr lang="en-US" dirty="0" err="1"/>
              <a:t>heatsinking</a:t>
            </a:r>
            <a:r>
              <a:rPr lang="en-US" dirty="0"/>
              <a:t> the hexapod for increased thermal stability</a:t>
            </a:r>
          </a:p>
          <a:p>
            <a:endParaRPr lang="en-US" dirty="0"/>
          </a:p>
        </p:txBody>
      </p:sp>
      <p:pic>
        <p:nvPicPr>
          <p:cNvPr id="6146" name="Picture 2" descr="cryo_hex_cuta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29" y="283779"/>
            <a:ext cx="7135302" cy="452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2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62413" cy="792163"/>
          </a:xfrm>
        </p:spPr>
        <p:txBody>
          <a:bodyPr/>
          <a:lstStyle/>
          <a:p>
            <a:r>
              <a:rPr lang="en-US" dirty="0" smtClean="0"/>
              <a:t>Hexapod vs. FSM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1157288"/>
            <a:ext cx="6029556" cy="4086225"/>
          </a:xfrm>
        </p:spPr>
        <p:txBody>
          <a:bodyPr/>
          <a:lstStyle/>
          <a:p>
            <a:pPr fontAlgn="base"/>
            <a:r>
              <a:rPr lang="en-US" dirty="0"/>
              <a:t>Fast-steering mirror:</a:t>
            </a:r>
          </a:p>
          <a:p>
            <a:pPr lvl="1" fontAlgn="base"/>
            <a:r>
              <a:rPr lang="en-US" dirty="0"/>
              <a:t>Additional reflection causes loss of photons</a:t>
            </a:r>
          </a:p>
          <a:p>
            <a:pPr lvl="1" fontAlgn="base"/>
            <a:r>
              <a:rPr lang="en-US" dirty="0"/>
              <a:t>Can’t easily ‘plug-in’ to different optical systems</a:t>
            </a:r>
          </a:p>
          <a:p>
            <a:pPr fontAlgn="base"/>
            <a:r>
              <a:rPr lang="en-US" dirty="0"/>
              <a:t/>
            </a:r>
            <a:br>
              <a:rPr lang="en-US" dirty="0"/>
            </a:br>
            <a:r>
              <a:rPr lang="en-US" dirty="0"/>
              <a:t>Hexapod:</a:t>
            </a:r>
          </a:p>
          <a:p>
            <a:pPr lvl="1" fontAlgn="base"/>
            <a:r>
              <a:rPr lang="en-US" dirty="0"/>
              <a:t>Easy to ‘plug-in’ to different optical systems</a:t>
            </a:r>
          </a:p>
          <a:p>
            <a:pPr lvl="1" fontAlgn="base"/>
            <a:r>
              <a:rPr lang="en-US" dirty="0"/>
              <a:t>No additional reflections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 </a:t>
            </a:r>
            <a:endParaRPr lang="en-US" dirty="0"/>
          </a:p>
        </p:txBody>
      </p:sp>
      <p:pic>
        <p:nvPicPr>
          <p:cNvPr id="3074" name="Picture 2" descr="https://lh6.googleusercontent.com/SyZL3rfBqazfahXMuqj28qewO-nqO4AUlvMvi8gmCSzyKOliEGrToFf1WA-_Ut_GY1bYk9AeyLmS3-RUNm8X0nc7SRjRfaK0eRw8m9MJ_3Z2YCE5MQ-35bF5Ju2hZ_upmZ1Z-0TlD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13" y="0"/>
            <a:ext cx="5112288" cy="33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lh3.googleusercontent.com/ljt_-Bf8dnSThH6WOtXm3K0vfotP1QKPZ2-fhfT95lLh2tiTOeUIL1DroUTUvBNihQQqfNyPB31ukwsQi9wrqZEmGZhVTgZnV1UYq4K5fUX6kz8hdcDqCWAMnxxuwbCWb4y-Gv2zD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13" y="3393281"/>
            <a:ext cx="5112287" cy="346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210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CHESS (ASU, JPL, CU-Boulder)</a:t>
            </a:r>
            <a:endParaRPr lang="en-US" dirty="0"/>
          </a:p>
        </p:txBody>
      </p:sp>
      <p:pic>
        <p:nvPicPr>
          <p:cNvPr id="5122" name="Picture 2" descr="nnamed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476"/>
            <a:ext cx="4435933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G_4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81" y="182563"/>
            <a:ext cx="2932509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6.googleusercontent.com/-bACShLjBaHs6zuctcyoyk3qVV2P1lWPyT520wK8gnPjWTe3o0oG7p4X9vYfOKHO3PYOh3Uh3_uBDW32EeNlo-96u8lW6t-yxDEL_hjO-X4U1ET23W3s85UmW0B2QafPOxTR_dH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67" y="3061891"/>
            <a:ext cx="4255558" cy="31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94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4331"/>
            <a:ext cx="10406063" cy="1546225"/>
          </a:xfrm>
        </p:spPr>
        <p:txBody>
          <a:bodyPr/>
          <a:lstStyle/>
          <a:p>
            <a:r>
              <a:rPr lang="en-US" dirty="0" smtClean="0"/>
              <a:t>Create an instrument strategy to decrease stability jitter to allow telescope pointing from 1’’ to 0.1”. </a:t>
            </a:r>
          </a:p>
          <a:p>
            <a:r>
              <a:rPr lang="en-US" dirty="0" smtClean="0"/>
              <a:t>Obtain space based telescope resolution from a balloon platform </a:t>
            </a:r>
            <a:endParaRPr lang="en-US" dirty="0"/>
          </a:p>
        </p:txBody>
      </p:sp>
      <p:pic>
        <p:nvPicPr>
          <p:cNvPr id="2052" name="Picture 4" descr="https://lh6.googleusercontent.com/pQFM1Fp9vIWYnNbGOa1zMnE10t5LOqc9BJru2bPyweB_IkJPD4JyUzddwQk3SlP4xwP6PjH7x8SZ7E48okArAGIbXAeyV3zKoGjKZa9LtYoYEqUhMyPajG56NU8VcG89Sgr2XMUPz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80556"/>
            <a:ext cx="4191001" cy="21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7862"/>
            <a:ext cx="12192000" cy="11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9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Balloon Observing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 smtClean="0"/>
              <a:t>Current gondola tech delivers 1” pointing but cannot correct for micron-level jitter movements imparted on the focal plane</a:t>
            </a:r>
          </a:p>
          <a:p>
            <a:pPr marL="228600" lvl="1">
              <a:spcBef>
                <a:spcPts val="1000"/>
              </a:spcBef>
            </a:pPr>
            <a:endParaRPr lang="en-US" dirty="0" smtClean="0"/>
          </a:p>
          <a:p>
            <a:r>
              <a:rPr lang="en-US" dirty="0" smtClean="0"/>
              <a:t>Vibrations and Jitter!</a:t>
            </a:r>
            <a:endParaRPr lang="en-US" b="0" dirty="0" smtClean="0">
              <a:effectLst/>
            </a:endParaRPr>
          </a:p>
          <a:p>
            <a:pPr lvl="1" fontAlgn="base"/>
            <a:r>
              <a:rPr lang="en-US" dirty="0"/>
              <a:t>High-altitude winds moving over control surfaces</a:t>
            </a:r>
          </a:p>
          <a:p>
            <a:pPr lvl="1" fontAlgn="base"/>
            <a:r>
              <a:rPr lang="en-US" dirty="0"/>
              <a:t>On-board </a:t>
            </a:r>
            <a:r>
              <a:rPr lang="en-US" dirty="0" smtClean="0"/>
              <a:t>mechanisms such as cryocoolers</a:t>
            </a:r>
            <a:r>
              <a:rPr lang="en-US" dirty="0"/>
              <a:t>, </a:t>
            </a:r>
            <a:r>
              <a:rPr lang="en-US" dirty="0" smtClean="0"/>
              <a:t>gyroscopic stabilization and  pumps that are imparted to the focal plane</a:t>
            </a:r>
            <a:endParaRPr lang="en-US" dirty="0"/>
          </a:p>
          <a:p>
            <a:pPr lvl="1" fontAlgn="base">
              <a:buFont typeface="Arial" charset="0"/>
              <a:buChar char="•"/>
            </a:pPr>
            <a:r>
              <a:rPr lang="en-US" dirty="0" smtClean="0"/>
              <a:t>Imposes a limit on </a:t>
            </a:r>
            <a:r>
              <a:rPr lang="en-US" dirty="0"/>
              <a:t>gondola </a:t>
            </a:r>
            <a:r>
              <a:rPr lang="en-US" dirty="0" smtClean="0"/>
              <a:t>pointing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7862"/>
            <a:ext cx="12192000" cy="11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27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ttps://lh5.googleusercontent.com/inhn7jo_ODPCaRqfLu4ygUQtNWR-_d83nuWxd_YosiDEskOUt73XOwE-Mus99enoUsSB_b_gHBV1VHDN0ziGq96qavUOQaAHa1DF72EwU_nBB5XcMiCZbbG-h2pZsZ9ddo0jMGNz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3" y="1099065"/>
            <a:ext cx="6284763" cy="471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7478" y="486846"/>
            <a:ext cx="4147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latin typeface="Arial" charset="0"/>
              </a:rPr>
              <a:t>Physik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Instrumente</a:t>
            </a:r>
            <a:r>
              <a:rPr lang="en-US" altLang="en-US" dirty="0">
                <a:latin typeface="Arial" charset="0"/>
              </a:rPr>
              <a:t> (PI) →  H811-V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778" y="1099065"/>
            <a:ext cx="5131625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3820321"/>
                  </p:ext>
                </p:extLst>
              </p:nvPr>
            </p:nvGraphicFramePr>
            <p:xfrm>
              <a:off x="0" y="5"/>
              <a:ext cx="12192000" cy="68579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/>
                    <a:gridCol w="3048000"/>
                    <a:gridCol w="3048000"/>
                    <a:gridCol w="3048000"/>
                  </a:tblGrid>
                  <a:tr h="503404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Specifications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503404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H-811.D1X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Unit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Tolerance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5332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Active</a:t>
                          </a:r>
                          <a:r>
                            <a:rPr lang="en-US" baseline="0" dirty="0" smtClean="0"/>
                            <a:t> Axes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X, Y, Z,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,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</a:tr>
                  <a:tr h="5034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Mass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kg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±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5%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880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Cable Length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±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10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5281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Operating</a:t>
                          </a:r>
                          <a:r>
                            <a:rPr lang="en-US" baseline="0" dirty="0" smtClean="0"/>
                            <a:t> Temperature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0-50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Celsius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5034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Motor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Brushless DC Motor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5034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Travel Range X, Y,</a:t>
                          </a:r>
                          <a:r>
                            <a:rPr lang="en-US" baseline="0" dirty="0" smtClean="0"/>
                            <a:t> Z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17</m:t>
                              </m:r>
                            </m:oMath>
                          </a14:m>
                          <a:r>
                            <a:rPr lang="en-US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16, </m:t>
                              </m:r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6.5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880958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Travel Range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en-US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oMath>
                          </a14:m>
                          <a:r>
                            <a:rPr lang="en-US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10, </m:t>
                              </m:r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21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mm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7588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Min. Incremental Motion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500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7588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Max Velocity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mm/s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3820321"/>
                  </p:ext>
                </p:extLst>
              </p:nvPr>
            </p:nvGraphicFramePr>
            <p:xfrm>
              <a:off x="0" y="5"/>
              <a:ext cx="12192000" cy="68579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/>
                    <a:gridCol w="3048000"/>
                    <a:gridCol w="3048000"/>
                    <a:gridCol w="3048000"/>
                  </a:tblGrid>
                  <a:tr h="503404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Specifications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503404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H-811.D1X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Unit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Tolerance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5332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Active</a:t>
                          </a:r>
                          <a:r>
                            <a:rPr lang="en-US" baseline="0" dirty="0" smtClean="0"/>
                            <a:t> Axes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00" t="-193182" r="-201000" b="-994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</a:tr>
                  <a:tr h="5034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Mass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kg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0400" t="-314634" r="-1000" b="-967073"/>
                          </a:stretch>
                        </a:blipFill>
                      </a:tcPr>
                    </a:tc>
                  </a:tr>
                  <a:tr h="880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Cable Length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0400" t="-234483" r="-1000" b="-446897"/>
                          </a:stretch>
                        </a:blipFill>
                      </a:tcPr>
                    </a:tc>
                  </a:tr>
                  <a:tr h="5281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Operating</a:t>
                          </a:r>
                          <a:r>
                            <a:rPr lang="en-US" baseline="0" dirty="0" smtClean="0"/>
                            <a:t> Temperature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0-50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Celsius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5034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Motor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Brushless DC Motor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5034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Travel Range X, Y,</a:t>
                          </a:r>
                          <a:r>
                            <a:rPr lang="en-US" baseline="0" dirty="0" smtClean="0"/>
                            <a:t> Z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00" t="-787952" r="-201000" b="-477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8809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0" t="-511806" r="-301000" b="-1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00" t="-511806" r="-201000" b="-1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mm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7588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Min. Incremental Motion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500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7588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Max Velocity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mm/s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486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930275"/>
          </a:xfrm>
        </p:spPr>
        <p:txBody>
          <a:bodyPr/>
          <a:lstStyle/>
          <a:p>
            <a:r>
              <a:rPr lang="en-US" dirty="0" smtClean="0"/>
              <a:t>Hexapod and </a:t>
            </a:r>
            <a:r>
              <a:rPr lang="en-US" smtClean="0"/>
              <a:t>STO Jitter Data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3" y="1295400"/>
            <a:ext cx="5400627" cy="40511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40600" y="3121729"/>
            <a:ext cx="4257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1353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/>
              <a:t>Hexapod Accuracy: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3135313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 showing the hexapod’s capability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 match jitter and vibrational movements recorded from </a:t>
            </a:r>
            <a:r>
              <a:rPr lang="en-US" dirty="0" smtClean="0">
                <a:latin typeface="Arial" charset="0"/>
              </a:rPr>
              <a:t>the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 balloon mission.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7862"/>
            <a:ext cx="12192000" cy="11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65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4.googleusercontent.com/D0U_O1ZBeViy-foAab4Sct__1_pcPan5BI9JydTQIni6SkG66QvWohu6Q2Er2QIx9axTaYjo_saYulRw8RT4a_OeGcry-QoGmYvfp-YK7GNbSECAxewBNnOHP5CWZFgv8oT6e_mfc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63" y="990053"/>
            <a:ext cx="3643789" cy="55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5.googleusercontent.com/kkZYAaMFylJ0dd76-0q9VzLxVSOf-ZdJC5SdCaJatpye9dmwRF2goOeXMoJa0KQBaYOrm-X2VZgSuAk3Y_EEzFvylnDu6pQs-VYwzB7nei25Nf-4q0o3cHsolXUXIulO8mviM-3LD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81" y="1242301"/>
            <a:ext cx="4614588" cy="46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370" y="268014"/>
            <a:ext cx="1081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CAD Models of Hexapod’s Integration into Dewar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0157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167"/>
          </a:xfrm>
        </p:spPr>
        <p:txBody>
          <a:bodyPr/>
          <a:lstStyle/>
          <a:p>
            <a:pPr algn="ctr"/>
            <a:r>
              <a:rPr lang="en-US" smtClean="0"/>
              <a:t>Implementation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" y="1079292"/>
            <a:ext cx="3766278" cy="50217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00" y="1079292"/>
            <a:ext cx="6695607" cy="50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5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420"/>
          </a:xfrm>
        </p:spPr>
        <p:txBody>
          <a:bodyPr/>
          <a:lstStyle/>
          <a:p>
            <a:pPr algn="ctr"/>
            <a:r>
              <a:rPr lang="en-US" dirty="0" smtClean="0"/>
              <a:t>XY Stages and Star Field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74" y="1185545"/>
            <a:ext cx="6776187" cy="50821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1" y="1185545"/>
            <a:ext cx="3811606" cy="50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7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4917</TotalTime>
  <Words>431</Words>
  <Application>Microsoft Macintosh PowerPoint</Application>
  <PresentationFormat>Widescreen</PresentationFormat>
  <Paragraphs>91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Cambria Math</vt:lpstr>
      <vt:lpstr>Arial</vt:lpstr>
      <vt:lpstr>Office Theme</vt:lpstr>
      <vt:lpstr>Development of a Simulated Star Field to Confirm Operation of Hexapod Resolution Enhancement System (HERESY)</vt:lpstr>
      <vt:lpstr>Project Goals:</vt:lpstr>
      <vt:lpstr>Problems with Balloon Observing</vt:lpstr>
      <vt:lpstr>PowerPoint Presentation</vt:lpstr>
      <vt:lpstr>PowerPoint Presentation</vt:lpstr>
      <vt:lpstr>Hexapod and STO Jitter Data</vt:lpstr>
      <vt:lpstr>PowerPoint Presentation</vt:lpstr>
      <vt:lpstr>Implementation</vt:lpstr>
      <vt:lpstr>XY Stages and Star Field</vt:lpstr>
      <vt:lpstr>PowerPoint Presentation</vt:lpstr>
      <vt:lpstr>Future Work</vt:lpstr>
      <vt:lpstr>References</vt:lpstr>
      <vt:lpstr>Thank You!</vt:lpstr>
      <vt:lpstr>Images from Star Field</vt:lpstr>
      <vt:lpstr>PowerPoint Presentation</vt:lpstr>
      <vt:lpstr>PowerPoint Presentation</vt:lpstr>
      <vt:lpstr>PowerPoint Presentation</vt:lpstr>
      <vt:lpstr>Hexapod vs. FSM</vt:lpstr>
      <vt:lpstr>CHESS (ASU, JPL, CU-Boulder)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Simulated Star Field to Confirm Operation of Hexapod Resolution Enhancement System (HERESY)</dc:title>
  <dc:creator>Ravi Prathipati (Student)</dc:creator>
  <cp:lastModifiedBy>Ravi Prathipati (Student)</cp:lastModifiedBy>
  <cp:revision>17</cp:revision>
  <dcterms:created xsi:type="dcterms:W3CDTF">2016-03-27T01:16:54Z</dcterms:created>
  <dcterms:modified xsi:type="dcterms:W3CDTF">2016-04-06T19:52:56Z</dcterms:modified>
</cp:coreProperties>
</file>